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8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3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6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1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2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2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89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6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1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4E14D-D585-4D2F-B4DD-36EAABC65B5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66196-F9D6-4BBC-B808-6A838646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8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audio" Target="../media/media5.m4a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5.m4a"/><Relationship Id="rId16" Type="http://schemas.openxmlformats.org/officeDocument/2006/relationships/image" Target="../media/image1.png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6.m4a"/><Relationship Id="rId7" Type="http://schemas.openxmlformats.org/officeDocument/2006/relationships/image" Target="../media/image35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.png"/><Relationship Id="rId3" Type="http://schemas.openxmlformats.org/officeDocument/2006/relationships/audio" Target="../media/media8.m4a"/><Relationship Id="rId21" Type="http://schemas.openxmlformats.org/officeDocument/2006/relationships/image" Target="../media/image48.png"/><Relationship Id="rId25" Type="http://schemas.openxmlformats.org/officeDocument/2006/relationships/image" Target="../media/image33.png"/><Relationship Id="rId2" Type="http://schemas.microsoft.com/office/2007/relationships/media" Target="../media/media8.m4a"/><Relationship Id="rId20" Type="http://schemas.openxmlformats.org/officeDocument/2006/relationships/image" Target="../media/image47.png"/><Relationship Id="rId1" Type="http://schemas.openxmlformats.org/officeDocument/2006/relationships/tags" Target="../tags/tag7.xml"/><Relationship Id="rId24" Type="http://schemas.openxmlformats.org/officeDocument/2006/relationships/image" Target="../media/image30.png"/><Relationship Id="rId5" Type="http://schemas.openxmlformats.org/officeDocument/2006/relationships/image" Target="../media/image38.png"/><Relationship Id="rId23" Type="http://schemas.openxmlformats.org/officeDocument/2006/relationships/image" Target="../media/image28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22" Type="http://schemas.openxmlformats.org/officeDocument/2006/relationships/image" Target="../media/image27.png"/><Relationship Id="rId27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5473" y="1935369"/>
            <a:ext cx="92093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CHỨNG MINH HAI MẶT PHẲNG VUÔNG GÓC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8"/>
    </mc:Choice>
    <mc:Fallback xmlns="">
      <p:transition spd="slow" advTm="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1" y="675369"/>
            <a:ext cx="959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CẦN NHỚ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2125" y="1348816"/>
            <a:ext cx="8628845" cy="1569660"/>
            <a:chOff x="412125" y="1348816"/>
            <a:chExt cx="8628845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412125" y="1348816"/>
              <a:ext cx="86288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90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483139" y="2456811"/>
                  <a:ext cx="1719314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⊥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3139" y="2456811"/>
                  <a:ext cx="1719314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412125" y="3667010"/>
            <a:ext cx="8628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483139" y="5338028"/>
                <a:ext cx="3121111" cy="815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39" y="5338028"/>
                <a:ext cx="3121111" cy="8156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056" y="3157815"/>
            <a:ext cx="3584122" cy="2951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911" y="416096"/>
            <a:ext cx="2908164" cy="23665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7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8"/>
    </mc:Choice>
    <mc:Fallback xmlns="">
      <p:transition spd="slow" advTm="5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641" y="137460"/>
            <a:ext cx="5808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:Nếu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33882" y="1714045"/>
                <a:ext cx="3728008" cy="1524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d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82" y="1714045"/>
                <a:ext cx="3728008" cy="15243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641" y="3812145"/>
            <a:ext cx="9923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57222" y="5343398"/>
                <a:ext cx="3200556" cy="1554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⊂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22" y="5343398"/>
                <a:ext cx="3200556" cy="15541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955" y="0"/>
            <a:ext cx="3728979" cy="3130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7385" y="3082952"/>
            <a:ext cx="3630974" cy="29782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7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36"/>
    </mc:Choice>
    <mc:Fallback xmlns="">
      <p:transition spd="slow" advTm="9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6975" y="1500026"/>
                <a:ext cx="55636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a) (SBM)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(SAC)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75" y="1500026"/>
                <a:ext cx="5563673" cy="461665"/>
              </a:xfrm>
              <a:prstGeom prst="rect">
                <a:avLst/>
              </a:prstGeom>
              <a:blipFill>
                <a:blip r:embed="rId5"/>
                <a:stretch>
                  <a:fillRect l="-228" t="-10811" b="-297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1369" y="2166612"/>
                <a:ext cx="65553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BM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69" y="2166612"/>
                <a:ext cx="6555346" cy="830997"/>
              </a:xfrm>
              <a:prstGeom prst="rect">
                <a:avLst/>
              </a:prstGeom>
              <a:blipFill>
                <a:blip r:embed="rId6"/>
                <a:stretch>
                  <a:fillRect l="-1354" t="-5970" b="-1492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11369" y="5200471"/>
            <a:ext cx="6198950" cy="1200329"/>
            <a:chOff x="874849" y="4545093"/>
            <a:chExt cx="6198950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874849" y="4545093"/>
                  <a:ext cx="5562615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(1),(2)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ra  (SBM) </a:t>
                  </a:r>
                  <a14:m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(SAC)</a:t>
                  </a:r>
                </a:p>
                <a:p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849" y="4545093"/>
                  <a:ext cx="5562615" cy="1200329"/>
                </a:xfrm>
                <a:prstGeom prst="rect">
                  <a:avLst/>
                </a:prstGeom>
                <a:blipFill>
                  <a:blip r:embed="rId7"/>
                  <a:stretch>
                    <a:fillRect l="-1591" t="-4167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668645" y="4545093"/>
                  <a:ext cx="5405154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𝐵𝑀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⊂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𝑆𝐵𝑀</m:t>
                          </m:r>
                        </m:e>
                      </m:d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(2)</a:t>
                  </a: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645" y="4545093"/>
                  <a:ext cx="5405154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35" t="-10811" b="-2973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9500" y="476670"/>
            <a:ext cx="3967585" cy="38136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ED6F48-74D8-654F-BB47-391CB20205B8}"/>
              </a:ext>
            </a:extLst>
          </p:cNvPr>
          <p:cNvGrpSpPr/>
          <p:nvPr/>
        </p:nvGrpSpPr>
        <p:grpSpPr>
          <a:xfrm>
            <a:off x="811369" y="3235815"/>
            <a:ext cx="8572144" cy="1540037"/>
            <a:chOff x="811369" y="3235815"/>
            <a:chExt cx="8572144" cy="1540037"/>
          </a:xfrm>
        </p:grpSpPr>
        <p:sp>
          <p:nvSpPr>
            <p:cNvPr id="7" name="TextBox 6"/>
            <p:cNvSpPr txBox="1"/>
            <p:nvPr/>
          </p:nvSpPr>
          <p:spPr>
            <a:xfrm>
              <a:off x="811369" y="3235815"/>
              <a:ext cx="655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6B1E6B6-E336-8F4F-BFF1-D01DA344AE9E}"/>
                    </a:ext>
                  </a:extLst>
                </p:cNvPr>
                <p:cNvSpPr/>
                <p:nvPr/>
              </p:nvSpPr>
              <p:spPr>
                <a:xfrm>
                  <a:off x="1605165" y="3235815"/>
                  <a:ext cx="7778348" cy="15400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BM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𝑆𝐴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𝐴𝐵𝐶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  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sz="2400" i="1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 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𝐵𝑀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𝐴𝐵𝐶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BM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𝐴𝐶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cmt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SA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AC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SA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AC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SAC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400" i="1">
                          <a:latin typeface="Cambria Math" panose="02040503050406030204" pitchFamily="18" charset="0"/>
                        </a:rPr>
                        <m:t>BM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SAC</m:t>
                          </m:r>
                        </m:e>
                      </m:d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(1)</a:t>
                  </a: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6B1E6B6-E336-8F4F-BFF1-D01DA344AE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165" y="3235815"/>
                  <a:ext cx="7778348" cy="1540037"/>
                </a:xfrm>
                <a:prstGeom prst="rect">
                  <a:avLst/>
                </a:prstGeom>
                <a:blipFill>
                  <a:blip r:embed="rId11"/>
                  <a:stretch>
                    <a:fillRect l="-326" t="-201639" r="-326" b="-290164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7925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9"/>
    </mc:Choice>
    <mc:Fallback xmlns="">
      <p:transition spd="slow" advTm="9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354" y="222288"/>
            <a:ext cx="4230448" cy="419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6219" y="641288"/>
                <a:ext cx="668413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H, K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SB , SC.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(AHK)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(SBC)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19" y="641288"/>
                <a:ext cx="6684136" cy="1200329"/>
              </a:xfrm>
              <a:prstGeom prst="rect">
                <a:avLst/>
              </a:prstGeom>
              <a:blipFill>
                <a:blip r:embed="rId6"/>
                <a:stretch>
                  <a:fillRect l="-1367" t="-4061" r="-1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56219" y="1524623"/>
            <a:ext cx="1816592" cy="2468644"/>
            <a:chOff x="1" y="-1"/>
            <a:chExt cx="1907261" cy="2900253"/>
          </a:xfrm>
        </p:grpSpPr>
        <p:sp>
          <p:nvSpPr>
            <p:cNvPr id="7" name="Flowchart: Manual Operation 6"/>
            <p:cNvSpPr/>
            <p:nvPr/>
          </p:nvSpPr>
          <p:spPr>
            <a:xfrm rot="16200000">
              <a:off x="-496495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lowchart: Manual Operation 4"/>
                <p:cNvSpPr txBox="1"/>
                <p:nvPr/>
              </p:nvSpPr>
              <p:spPr>
                <a:xfrm rot="21600000">
                  <a:off x="1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03200" tIns="0" rIns="203200" bIns="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BC</a:t>
                  </a:r>
                  <a14:m>
                    <m:oMath xmlns:m="http://schemas.openxmlformats.org/officeDocument/2006/math">
                      <m:r>
                        <a:rPr lang="en-US" sz="24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AH</a:t>
                  </a:r>
                  <a:endParaRPr lang="en-US" sz="24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SB</a:t>
                  </a:r>
                  <a14:m>
                    <m:oMath xmlns:m="http://schemas.openxmlformats.org/officeDocument/2006/math">
                      <m:r>
                        <a:rPr lang="en-US" sz="24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AH</a:t>
                  </a:r>
                </a:p>
              </p:txBody>
            </p:sp>
          </mc:Choice>
          <mc:Fallback xmlns="">
            <p:sp>
              <p:nvSpPr>
                <p:cNvPr id="13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1" y="580050"/>
                  <a:ext cx="1907261" cy="174015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2527707" y="1663886"/>
            <a:ext cx="1816593" cy="2237214"/>
            <a:chOff x="2051040" y="-1"/>
            <a:chExt cx="1907261" cy="2900253"/>
          </a:xfrm>
        </p:grpSpPr>
        <p:sp>
          <p:nvSpPr>
            <p:cNvPr id="10" name="Flowchart: Manual Operation 9"/>
            <p:cNvSpPr/>
            <p:nvPr/>
          </p:nvSpPr>
          <p:spPr>
            <a:xfrm rot="16200000">
              <a:off x="1554544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Flowchart: Manual Operation 4"/>
                <p:cNvSpPr txBox="1"/>
                <p:nvPr/>
              </p:nvSpPr>
              <p:spPr>
                <a:xfrm rot="21600000">
                  <a:off x="2051040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3350" tIns="0" rIns="133325" bIns="0" numCol="1" spcCol="1270" anchor="ctr" anchorCtr="0">
                  <a:noAutofit/>
                </a:bodyPr>
                <a:lstStyle/>
                <a:p>
                  <a:pPr lvl="0" algn="ctr" defTabSz="933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AH</a:t>
                  </a:r>
                  <a14:m>
                    <m:oMath xmlns:m="http://schemas.openxmlformats.org/officeDocument/2006/math">
                      <m:r>
                        <a:rPr lang="en-US" sz="21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(SBC)</a:t>
                  </a:r>
                  <a:endParaRPr lang="en-US" sz="2100" kern="1200" dirty="0"/>
                </a:p>
              </p:txBody>
            </p:sp>
          </mc:Choice>
          <mc:Fallback xmlns="">
            <p:sp>
              <p:nvSpPr>
                <p:cNvPr id="16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2051040" y="580050"/>
                  <a:ext cx="1907261" cy="174015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4940785" y="1711573"/>
            <a:ext cx="1703083" cy="2133252"/>
            <a:chOff x="4102079" y="-1"/>
            <a:chExt cx="1907261" cy="2900253"/>
          </a:xfrm>
        </p:grpSpPr>
        <p:sp>
          <p:nvSpPr>
            <p:cNvPr id="13" name="Flowchart: Manual Operation 12"/>
            <p:cNvSpPr/>
            <p:nvPr/>
          </p:nvSpPr>
          <p:spPr>
            <a:xfrm rot="16200000">
              <a:off x="3605583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lowchart: Manual Operation 4"/>
                <p:cNvSpPr txBox="1"/>
                <p:nvPr/>
              </p:nvSpPr>
              <p:spPr>
                <a:xfrm rot="21600000">
                  <a:off x="4102079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3350" tIns="0" rIns="133325" bIns="0" numCol="1" spcCol="1270" anchor="ctr" anchorCtr="0">
                  <a:noAutofit/>
                </a:bodyPr>
                <a:lstStyle/>
                <a:p>
                  <a:pPr lvl="0" algn="ctr" defTabSz="933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AHK</a:t>
                  </a:r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n-US" sz="2100" kern="12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(SBC)</a:t>
                  </a:r>
                  <a:endParaRPr lang="en-US" sz="2100" kern="1200" dirty="0"/>
                </a:p>
              </p:txBody>
            </p:sp>
          </mc:Choice>
          <mc:Fallback xmlns="">
            <p:sp>
              <p:nvSpPr>
                <p:cNvPr id="19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4102079" y="580050"/>
                  <a:ext cx="1907261" cy="1740151"/>
                </a:xfrm>
                <a:prstGeom prst="rect">
                  <a:avLst/>
                </a:prstGeom>
                <a:blipFill>
                  <a:blip r:embed="rId11"/>
                  <a:stretch>
                    <a:fillRect l="-1278" r="-9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79718" y="4278713"/>
            <a:ext cx="10263773" cy="505142"/>
            <a:chOff x="788040" y="1795759"/>
            <a:chExt cx="10263773" cy="5051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88040" y="1795759"/>
                  <a:ext cx="645231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BC </a:t>
                  </a:r>
                  <a14:m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(SAB) (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Vì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BC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BC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SA),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40" y="1795759"/>
                  <a:ext cx="6452315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1512" t="-12000" b="-2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flipH="1">
                  <a:off x="5244373" y="1808576"/>
                  <a:ext cx="4776584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𝐴𝐻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⊂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𝑆𝐴𝐵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244373" y="1808576"/>
                  <a:ext cx="477658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8738918" y="1839236"/>
                  <a:ext cx="2312895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8918" y="1839236"/>
                  <a:ext cx="2312895" cy="461665"/>
                </a:xfrm>
                <a:prstGeom prst="rect">
                  <a:avLst/>
                </a:prstGeom>
                <a:blipFill>
                  <a:blip r:embed="rId14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6219" y="6174047"/>
                <a:ext cx="9256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AH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(SBC) 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(AHK)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AHK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)⊥(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SBC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19" y="6174047"/>
                <a:ext cx="9256966" cy="461665"/>
              </a:xfrm>
              <a:prstGeom prst="rect">
                <a:avLst/>
              </a:prstGeom>
              <a:blipFill>
                <a:blip r:embed="rId15"/>
                <a:stretch>
                  <a:fillRect l="-137" t="-10811" b="-297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E19D92D-B283-7D45-8249-A673E0D673B3}"/>
              </a:ext>
            </a:extLst>
          </p:cNvPr>
          <p:cNvGrpSpPr/>
          <p:nvPr/>
        </p:nvGrpSpPr>
        <p:grpSpPr>
          <a:xfrm>
            <a:off x="654713" y="4739976"/>
            <a:ext cx="6555346" cy="1544462"/>
            <a:chOff x="811369" y="3235815"/>
            <a:chExt cx="6555346" cy="15444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BFAD4E-C4E7-9745-A65F-C5E4D77038AE}"/>
                </a:ext>
              </a:extLst>
            </p:cNvPr>
            <p:cNvSpPr txBox="1"/>
            <p:nvPr/>
          </p:nvSpPr>
          <p:spPr>
            <a:xfrm>
              <a:off x="811369" y="3235815"/>
              <a:ext cx="655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06795A9-A5BF-5E49-81D2-16A88071F740}"/>
                    </a:ext>
                  </a:extLst>
                </p:cNvPr>
                <p:cNvSpPr/>
                <p:nvPr/>
              </p:nvSpPr>
              <p:spPr>
                <a:xfrm>
                  <a:off x="1605165" y="3235815"/>
                  <a:ext cx="5428987" cy="15444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}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AH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SB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vi-V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ì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nh</m:t>
                                  </m:r>
                                  <m:r>
                                    <a:rPr lang="vi-V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chi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ế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  <m:r>
                                    <a:rPr lang="vi-V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ủ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vi-V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vi-V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ê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vi-VN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SB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dirty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dirty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C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cmt</m:t>
                                  </m:r>
                                  <m:r>
                                    <a:rPr lang="vi-VN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∩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BC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vi-VN" sz="2400" i="1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⊂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SBC</m:t>
                                      </m:r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06795A9-A5BF-5E49-81D2-16A88071F7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5165" y="3235815"/>
                  <a:ext cx="5428987" cy="1544462"/>
                </a:xfrm>
                <a:prstGeom prst="rect">
                  <a:avLst/>
                </a:prstGeom>
                <a:blipFill>
                  <a:blip r:embed="rId17"/>
                  <a:stretch>
                    <a:fillRect t="-202459" r="-41589" b="-290164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9877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53"/>
    </mc:Choice>
    <mc:Fallback xmlns="">
      <p:transition spd="slow" advTm="13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24248" y="540913"/>
                <a:ext cx="106508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Cho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SABCD,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(ABCD),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342900" indent="-342900">
                  <a:buAutoNum type="alphaLcParenR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(SAB)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(SBC)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(SAC)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(SBD),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48" y="540913"/>
                <a:ext cx="10650828" cy="1569660"/>
              </a:xfrm>
              <a:prstGeom prst="rect">
                <a:avLst/>
              </a:prstGeom>
              <a:blipFill>
                <a:blip r:embed="rId5"/>
                <a:stretch>
                  <a:fillRect l="-859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813" y="994144"/>
            <a:ext cx="4068595" cy="4015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248" y="2312127"/>
            <a:ext cx="509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21030" y="3383618"/>
            <a:ext cx="1907261" cy="2900253"/>
            <a:chOff x="4102079" y="-1"/>
            <a:chExt cx="1907261" cy="2900253"/>
          </a:xfrm>
        </p:grpSpPr>
        <p:sp>
          <p:nvSpPr>
            <p:cNvPr id="8" name="Flowchart: Manual Operation 7"/>
            <p:cNvSpPr/>
            <p:nvPr/>
          </p:nvSpPr>
          <p:spPr>
            <a:xfrm rot="16200000">
              <a:off x="3605583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Flowchart: Manual Operation 4"/>
                <p:cNvSpPr txBox="1"/>
                <p:nvPr/>
              </p:nvSpPr>
              <p:spPr>
                <a:xfrm rot="21600000">
                  <a:off x="4102079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3350" tIns="0" rIns="133325" bIns="0" numCol="1" spcCol="1270" anchor="ctr" anchorCtr="0">
                  <a:noAutofit/>
                </a:bodyPr>
                <a:lstStyle/>
                <a:p>
                  <a:pPr lvl="0" algn="ctr" defTabSz="933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SAB</a:t>
                  </a:r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n-US" sz="2100" kern="12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(SBC)</a:t>
                  </a:r>
                  <a:endParaRPr lang="en-US" sz="2100" kern="1200" dirty="0"/>
                </a:p>
              </p:txBody>
            </p:sp>
          </mc:Choice>
          <mc:Fallback xmlns="">
            <p:sp>
              <p:nvSpPr>
                <p:cNvPr id="16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4102079" y="580050"/>
                  <a:ext cx="1907261" cy="174015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183891" y="3383617"/>
            <a:ext cx="1907261" cy="2900253"/>
            <a:chOff x="2051040" y="-1"/>
            <a:chExt cx="1907261" cy="2900253"/>
          </a:xfrm>
        </p:grpSpPr>
        <p:sp>
          <p:nvSpPr>
            <p:cNvPr id="11" name="Flowchart: Manual Operation 10"/>
            <p:cNvSpPr/>
            <p:nvPr/>
          </p:nvSpPr>
          <p:spPr>
            <a:xfrm rot="16200000">
              <a:off x="1554544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Flowchart: Manual Operation 4"/>
                <p:cNvSpPr txBox="1"/>
                <p:nvPr/>
              </p:nvSpPr>
              <p:spPr>
                <a:xfrm rot="21600000">
                  <a:off x="2051040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3350" tIns="0" rIns="133325" bIns="0" numCol="1" spcCol="1270" anchor="ctr" anchorCtr="0">
                  <a:noAutofit/>
                </a:bodyPr>
                <a:lstStyle/>
                <a:p>
                  <a:pPr lvl="0" algn="ctr" defTabSz="933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BC</a:t>
                  </a:r>
                  <a14:m>
                    <m:oMath xmlns:m="http://schemas.openxmlformats.org/officeDocument/2006/math">
                      <m:r>
                        <a:rPr lang="en-US" sz="21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(SAB)</a:t>
                  </a:r>
                  <a:endParaRPr lang="en-US" sz="2100" kern="1200" dirty="0"/>
                </a:p>
              </p:txBody>
            </p:sp>
          </mc:Choice>
          <mc:Fallback xmlns="">
            <p:sp>
              <p:nvSpPr>
                <p:cNvPr id="20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2051040" y="580050"/>
                  <a:ext cx="1907261" cy="17401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711956" y="3271328"/>
            <a:ext cx="1907261" cy="2900253"/>
            <a:chOff x="1" y="-1"/>
            <a:chExt cx="1907261" cy="2900253"/>
          </a:xfrm>
        </p:grpSpPr>
        <p:sp>
          <p:nvSpPr>
            <p:cNvPr id="14" name="Flowchart: Manual Operation 13"/>
            <p:cNvSpPr/>
            <p:nvPr/>
          </p:nvSpPr>
          <p:spPr>
            <a:xfrm rot="16200000">
              <a:off x="-496495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Flowchart: Manual Operation 4"/>
                <p:cNvSpPr txBox="1"/>
                <p:nvPr/>
              </p:nvSpPr>
              <p:spPr>
                <a:xfrm rot="21600000">
                  <a:off x="1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03200" tIns="0" rIns="203200" bIns="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BC</a:t>
                  </a:r>
                  <a14:m>
                    <m:oMath xmlns:m="http://schemas.openxmlformats.org/officeDocument/2006/math">
                      <m:r>
                        <a:rPr lang="en-US" sz="24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</a:t>
                  </a:r>
                  <a:endParaRPr lang="en-US" sz="24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BC</a:t>
                  </a:r>
                  <a14:m>
                    <m:oMath xmlns:m="http://schemas.openxmlformats.org/officeDocument/2006/math">
                      <m:r>
                        <a:rPr lang="en-US" sz="24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</a:t>
                  </a:r>
                </a:p>
              </p:txBody>
            </p:sp>
          </mc:Choice>
          <mc:Fallback xmlns="">
            <p:sp>
              <p:nvSpPr>
                <p:cNvPr id="23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1" y="580050"/>
                  <a:ext cx="1907261" cy="174015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2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57"/>
    </mc:Choice>
    <mc:Fallback xmlns="">
      <p:transition spd="slow" advTm="9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24248" y="540913"/>
                <a:ext cx="106508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Cho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SABCD,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(ABCD),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342900" indent="-342900">
                  <a:buAutoNum type="alphaLcParenR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(SAB)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(SBC)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(SAC)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(SBD),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48" y="540913"/>
                <a:ext cx="10650828" cy="1569660"/>
              </a:xfrm>
              <a:prstGeom prst="rect">
                <a:avLst/>
              </a:prstGeom>
              <a:blipFill>
                <a:blip r:embed="rId5"/>
                <a:stretch>
                  <a:fillRect l="-859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813" y="994144"/>
            <a:ext cx="4068595" cy="4015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1232" y="2809663"/>
            <a:ext cx="507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04552" y="5009882"/>
            <a:ext cx="5422006" cy="516640"/>
            <a:chOff x="1004552" y="5009882"/>
            <a:chExt cx="5422006" cy="516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004552" y="5009882"/>
                  <a:ext cx="54220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ra: BC </a:t>
                  </a:r>
                  <a14:m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(SAB) 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552" y="5009882"/>
                  <a:ext cx="542200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874" t="-10526" b="-26316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269211" y="5064857"/>
                  <a:ext cx="188045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⊂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𝑆𝐵𝐶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211" y="5064857"/>
                  <a:ext cx="188045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04552" y="5772534"/>
                <a:ext cx="26312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𝑆𝐵𝐶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𝑆𝐴𝐵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52" y="5772534"/>
                <a:ext cx="2631298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5BA053-7DB9-5044-B8DD-783329AFA056}"/>
              </a:ext>
            </a:extLst>
          </p:cNvPr>
          <p:cNvGrpSpPr/>
          <p:nvPr/>
        </p:nvGrpSpPr>
        <p:grpSpPr>
          <a:xfrm>
            <a:off x="633118" y="3472299"/>
            <a:ext cx="6931428" cy="1592558"/>
            <a:chOff x="811369" y="3235815"/>
            <a:chExt cx="6931428" cy="15925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F84A13-1C71-4D41-8E3A-8260A56E417F}"/>
                </a:ext>
              </a:extLst>
            </p:cNvPr>
            <p:cNvSpPr txBox="1"/>
            <p:nvPr/>
          </p:nvSpPr>
          <p:spPr>
            <a:xfrm>
              <a:off x="811369" y="3235815"/>
              <a:ext cx="655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a)Ta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52A383A-7297-8847-8C80-A4FB85F40E49}"/>
                    </a:ext>
                  </a:extLst>
                </p:cNvPr>
                <p:cNvSpPr/>
                <p:nvPr/>
              </p:nvSpPr>
              <p:spPr>
                <a:xfrm>
                  <a:off x="1706016" y="3301608"/>
                  <a:ext cx="6036781" cy="15267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BC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AB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VN" sz="2400" i="1">
                                    <a:latin typeface="Cambria Math" panose="02040503050406030204" pitchFamily="18" charset="0"/>
                                  </a:rPr>
                                  <m:t>ABCD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à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ì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nh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vu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ô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ng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SA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ABCD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),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BC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ABCD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AB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 smtClean="0">
                                    <a:latin typeface="Cambria Math" panose="02040503050406030204" pitchFamily="18" charset="0"/>
                                  </a:rPr>
                                  <m:t>AB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SAB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52A383A-7297-8847-8C80-A4FB85F40E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016" y="3301608"/>
                  <a:ext cx="6036781" cy="1526765"/>
                </a:xfrm>
                <a:prstGeom prst="rect">
                  <a:avLst/>
                </a:prstGeom>
                <a:blipFill>
                  <a:blip r:embed="rId14"/>
                  <a:stretch>
                    <a:fillRect l="-210" t="-203306" r="-27521" b="-293388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3236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4"/>
    </mc:Choice>
    <mc:Fallback xmlns="">
      <p:transition spd="slow" advTm="7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9533" y="730993"/>
                <a:ext cx="40863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(SAC)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(SBD)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33" y="730993"/>
                <a:ext cx="4086375" cy="461665"/>
              </a:xfrm>
              <a:prstGeom prst="rect">
                <a:avLst/>
              </a:prstGeom>
              <a:blipFill>
                <a:blip r:embed="rId5"/>
                <a:stretch>
                  <a:fillRect l="-2388" t="-10526" r="-179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687681" y="1071493"/>
            <a:ext cx="1907261" cy="2900253"/>
            <a:chOff x="4102079" y="-1"/>
            <a:chExt cx="1907261" cy="2900253"/>
          </a:xfrm>
        </p:grpSpPr>
        <p:sp>
          <p:nvSpPr>
            <p:cNvPr id="7" name="Flowchart: Manual Operation 6"/>
            <p:cNvSpPr/>
            <p:nvPr/>
          </p:nvSpPr>
          <p:spPr>
            <a:xfrm rot="16200000">
              <a:off x="3605583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lowchart: Manual Operation 4"/>
                <p:cNvSpPr txBox="1"/>
                <p:nvPr/>
              </p:nvSpPr>
              <p:spPr>
                <a:xfrm rot="21600000">
                  <a:off x="4102079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3350" tIns="0" rIns="133325" bIns="0" numCol="1" spcCol="1270" anchor="ctr" anchorCtr="0">
                  <a:noAutofit/>
                </a:bodyPr>
                <a:lstStyle/>
                <a:p>
                  <a:pPr lvl="0" algn="ctr" defTabSz="933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SAC</a:t>
                  </a:r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n-US" sz="2100" kern="12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(SBD)</a:t>
                  </a:r>
                  <a:endParaRPr lang="en-US" sz="2100" kern="1200" dirty="0"/>
                </a:p>
              </p:txBody>
            </p:sp>
          </mc:Choice>
          <mc:Fallback xmlns="">
            <p:sp>
              <p:nvSpPr>
                <p:cNvPr id="17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4102079" y="580050"/>
                  <a:ext cx="1907261" cy="174015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139471" y="1148666"/>
            <a:ext cx="1907261" cy="2900253"/>
            <a:chOff x="2051040" y="-1"/>
            <a:chExt cx="1907261" cy="2900253"/>
          </a:xfrm>
        </p:grpSpPr>
        <p:sp>
          <p:nvSpPr>
            <p:cNvPr id="10" name="Flowchart: Manual Operation 9"/>
            <p:cNvSpPr/>
            <p:nvPr/>
          </p:nvSpPr>
          <p:spPr>
            <a:xfrm rot="16200000">
              <a:off x="1554544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Flowchart: Manual Operation 4"/>
                <p:cNvSpPr txBox="1"/>
                <p:nvPr/>
              </p:nvSpPr>
              <p:spPr>
                <a:xfrm rot="21600000">
                  <a:off x="2051040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33350" tIns="0" rIns="133325" bIns="0" numCol="1" spcCol="1270" anchor="ctr" anchorCtr="0">
                  <a:noAutofit/>
                </a:bodyPr>
                <a:lstStyle/>
                <a:p>
                  <a:pPr lvl="0" algn="ctr" defTabSz="933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BD</a:t>
                  </a:r>
                  <a14:m>
                    <m:oMath xmlns:m="http://schemas.openxmlformats.org/officeDocument/2006/math">
                      <m:r>
                        <a:rPr lang="en-US" sz="21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1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(SAC)</a:t>
                  </a:r>
                  <a:endParaRPr lang="en-US" sz="2100" kern="1200" dirty="0"/>
                </a:p>
              </p:txBody>
            </p:sp>
          </mc:Choice>
          <mc:Fallback xmlns="">
            <p:sp>
              <p:nvSpPr>
                <p:cNvPr id="20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2051040" y="580050"/>
                  <a:ext cx="1907261" cy="17401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314202" y="1148666"/>
            <a:ext cx="1907261" cy="2900253"/>
            <a:chOff x="1" y="-1"/>
            <a:chExt cx="1907261" cy="2900253"/>
          </a:xfrm>
        </p:grpSpPr>
        <p:sp>
          <p:nvSpPr>
            <p:cNvPr id="13" name="Flowchart: Manual Operation 12"/>
            <p:cNvSpPr/>
            <p:nvPr/>
          </p:nvSpPr>
          <p:spPr>
            <a:xfrm rot="16200000">
              <a:off x="-496495" y="496495"/>
              <a:ext cx="2900253" cy="1907261"/>
            </a:xfrm>
            <a:prstGeom prst="flowChartManualOperation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lowchart: Manual Operation 4"/>
                <p:cNvSpPr txBox="1"/>
                <p:nvPr/>
              </p:nvSpPr>
              <p:spPr>
                <a:xfrm rot="21600000">
                  <a:off x="1" y="580050"/>
                  <a:ext cx="1907261" cy="17401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03200" tIns="0" rIns="203200" bIns="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BD</a:t>
                  </a:r>
                  <a14:m>
                    <m:oMath xmlns:m="http://schemas.openxmlformats.org/officeDocument/2006/math">
                      <m:r>
                        <a:rPr lang="en-US" sz="24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</a:t>
                  </a:r>
                  <a:endParaRPr lang="en-US" sz="24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BD</a:t>
                  </a:r>
                  <a14:m>
                    <m:oMath xmlns:m="http://schemas.openxmlformats.org/officeDocument/2006/math">
                      <m:r>
                        <a:rPr lang="en-US" sz="2400" kern="1200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AC</a:t>
                  </a:r>
                </a:p>
              </p:txBody>
            </p:sp>
          </mc:Choice>
          <mc:Fallback xmlns="">
            <p:sp>
              <p:nvSpPr>
                <p:cNvPr id="23" name="Flowchart: Manual Operation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600000">
                  <a:off x="1" y="580050"/>
                  <a:ext cx="1907261" cy="174015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279533" y="5709334"/>
            <a:ext cx="5422006" cy="484308"/>
            <a:chOff x="330222" y="5451763"/>
            <a:chExt cx="5422006" cy="4843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30222" y="5451763"/>
                  <a:ext cx="54220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ra: BD </a:t>
                  </a:r>
                  <a14:m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(SAC) 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222" y="5451763"/>
                  <a:ext cx="5422006" cy="461665"/>
                </a:xfrm>
                <a:prstGeom prst="rect">
                  <a:avLst/>
                </a:prstGeom>
                <a:blipFill>
                  <a:blip r:embed="rId22"/>
                  <a:stretch>
                    <a:fillRect l="-1874" t="-10811" b="-2973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583886" y="5474406"/>
                  <a:ext cx="193944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BD </a:t>
                  </a:r>
                  <a14:m>
                    <m:oMath xmlns:m="http://schemas.openxmlformats.org/officeDocument/2006/math">
                      <m:r>
                        <a:rPr lang="en-US" sz="2400" i="0">
                          <a:latin typeface="Cambria Math" panose="02040503050406030204" pitchFamily="18" charset="0"/>
                        </a:rPr>
                        <m:t>⊂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SBD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3886" y="5474406"/>
                  <a:ext cx="1939442" cy="461665"/>
                </a:xfrm>
                <a:prstGeom prst="rect">
                  <a:avLst/>
                </a:prstGeom>
                <a:blipFill>
                  <a:blip r:embed="rId23"/>
                  <a:stretch>
                    <a:fillRect l="-1299" t="-10811" r="-1948" b="-2973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12021" y="6169967"/>
                <a:ext cx="27510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SAC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⊥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SBD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1" y="6169967"/>
                <a:ext cx="2751010" cy="461665"/>
              </a:xfrm>
              <a:prstGeom prst="rect">
                <a:avLst/>
              </a:prstGeom>
              <a:blipFill>
                <a:blip r:embed="rId24"/>
                <a:stretch>
                  <a:fillRect t="-2632" b="-1842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68505" y="796992"/>
            <a:ext cx="3311345" cy="31747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BADC961-2009-104A-8892-AEF01C01BFF4}"/>
              </a:ext>
            </a:extLst>
          </p:cNvPr>
          <p:cNvGrpSpPr/>
          <p:nvPr/>
        </p:nvGrpSpPr>
        <p:grpSpPr>
          <a:xfrm>
            <a:off x="424773" y="4122238"/>
            <a:ext cx="7567564" cy="1610255"/>
            <a:chOff x="811369" y="3235815"/>
            <a:chExt cx="7567564" cy="16102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6702A9-03FF-7B4A-BA1F-730CEC4B16BB}"/>
                </a:ext>
              </a:extLst>
            </p:cNvPr>
            <p:cNvSpPr txBox="1"/>
            <p:nvPr/>
          </p:nvSpPr>
          <p:spPr>
            <a:xfrm>
              <a:off x="811369" y="3235815"/>
              <a:ext cx="655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59A8016-971B-D443-A02F-C6A33DE8002F}"/>
                    </a:ext>
                  </a:extLst>
                </p:cNvPr>
                <p:cNvSpPr/>
                <p:nvPr/>
              </p:nvSpPr>
              <p:spPr>
                <a:xfrm>
                  <a:off x="1706016" y="3301608"/>
                  <a:ext cx="6672917" cy="15444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AC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VN" sz="2400" i="1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VN" sz="2400" i="1">
                                    <a:latin typeface="Cambria Math" panose="02040503050406030204" pitchFamily="18" charset="0"/>
                                  </a:rPr>
                                  <m:t>í</m:t>
                                </m:r>
                                <m:r>
                                  <m:rPr>
                                    <m:sty m:val="p"/>
                                  </m:rPr>
                                  <a:rPr lang="en-VN" sz="2400" i="1">
                                    <a:latin typeface="Cambria Math" panose="02040503050406030204" pitchFamily="18" charset="0"/>
                                  </a:rPr>
                                  <m:t>nh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ch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ấ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đườ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ng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ch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ì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nh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vu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ô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ng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SA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ABCD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),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ABCD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vi-VN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AC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vi-VN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vi-VN" sz="2400" i="1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⊂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SAB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59A8016-971B-D443-A02F-C6A33DE800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016" y="3301608"/>
                  <a:ext cx="6672917" cy="1544462"/>
                </a:xfrm>
                <a:prstGeom prst="rect">
                  <a:avLst/>
                </a:prstGeom>
                <a:blipFill>
                  <a:blip r:embed="rId27"/>
                  <a:stretch>
                    <a:fillRect l="-949" t="-200000" r="-25996" b="-286992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9928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59"/>
    </mc:Choice>
    <mc:Fallback xmlns="">
      <p:transition spd="slow" advTm="15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459" y="463639"/>
            <a:ext cx="104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TỰ LUYỆN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486" y="1056068"/>
                <a:ext cx="1098567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ABC, ABD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DBC.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BE, DF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BCD,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DK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ACD</a:t>
                </a:r>
              </a:p>
              <a:p>
                <a:pPr marL="342900" indent="-342900" algn="just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AB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(BCD) </a:t>
                </a:r>
              </a:p>
              <a:p>
                <a:pPr marL="342900" indent="-342900" algn="just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: (ABE)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(DFK),  (ABE)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(ADC)</a:t>
                </a:r>
              </a:p>
              <a:p>
                <a:pPr marL="342900" indent="-342900" algn="just">
                  <a:buAutoNum type="alphaLcParenR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O, H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BCD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ACD.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OH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(ADC).</a:t>
                </a:r>
              </a:p>
              <a:p>
                <a:pPr marL="342900" indent="-342900" algn="just">
                  <a:buAutoNum type="alphaLcParenR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86" y="1056068"/>
                <a:ext cx="10985679" cy="2308324"/>
              </a:xfrm>
              <a:prstGeom prst="rect">
                <a:avLst/>
              </a:prstGeom>
              <a:blipFill>
                <a:blip r:embed="rId5"/>
                <a:stretch>
                  <a:fillRect l="-832" t="-2111" r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589" y="2982815"/>
            <a:ext cx="3247619" cy="36476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5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49"/>
    </mc:Choice>
    <mc:Fallback xmlns="">
      <p:transition spd="slow" advTm="11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4|5.4|10.2|7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10.5|40.3|4.4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2|11.7|27.7|3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3.9|38.4|6.8|12.6|22.1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3.4|0.8|9|29.1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1.2|14|9.8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7|10.2|20.6|12.4|12.1|6.9|6.2|19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8.2|7.4|13.9|2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620</Words>
  <Application>Microsoft Macintosh PowerPoint</Application>
  <PresentationFormat>Widescreen</PresentationFormat>
  <Paragraphs>72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THPT NGUYỄN SIÊU</dc:title>
  <dc:creator>lenovo</dc:creator>
  <cp:lastModifiedBy>Truong Nguyen Thi My Duyen</cp:lastModifiedBy>
  <cp:revision>16</cp:revision>
  <dcterms:created xsi:type="dcterms:W3CDTF">2020-04-20T19:46:47Z</dcterms:created>
  <dcterms:modified xsi:type="dcterms:W3CDTF">2022-03-16T15:31:48Z</dcterms:modified>
</cp:coreProperties>
</file>